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6" r:id="rId30"/>
    <p:sldId id="289" r:id="rId31"/>
    <p:sldId id="293" r:id="rId32"/>
    <p:sldId id="290" r:id="rId33"/>
    <p:sldId id="291" r:id="rId34"/>
    <p:sldId id="292" r:id="rId35"/>
    <p:sldId id="287" r:id="rId36"/>
    <p:sldId id="294" r:id="rId37"/>
    <p:sldId id="295" r:id="rId38"/>
    <p:sldId id="297" r:id="rId39"/>
    <p:sldId id="299" r:id="rId40"/>
    <p:sldId id="300" r:id="rId41"/>
    <p:sldId id="301" r:id="rId42"/>
    <p:sldId id="298" r:id="rId43"/>
    <p:sldId id="288"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2"/>
    <p:restoredTop sz="77649"/>
  </p:normalViewPr>
  <p:slideViewPr>
    <p:cSldViewPr snapToGrid="0" snapToObjects="1">
      <p:cViewPr>
        <p:scale>
          <a:sx n="73" d="100"/>
          <a:sy n="73" d="100"/>
        </p:scale>
        <p:origin x="115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 what I didn’t take into account was the brightness – it really doesn’t get dark in the Pacific Northwest in the summer. Then clouds crept in. So we abandoned mission, but little did we realize that the same 500 vertical feet of cloud cover on the roadway would still be there and we had to navigate it on a road 5000 feet above sea level without the protection of a guard rail. </a:t>
            </a:r>
          </a:p>
          <a:p>
            <a:endParaRPr lang="en-US" baseline="0" dirty="0" smtClean="0"/>
          </a:p>
          <a:p>
            <a:r>
              <a:rPr lang="en-US" baseline="0" dirty="0" smtClean="0"/>
              <a:t>Needless to say, there was a decent amount of freaking out.</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654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16880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5115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engineer the measurements to calculate that, you</a:t>
            </a:r>
            <a:r>
              <a:rPr lang="en-US" baseline="0" dirty="0" smtClean="0"/>
              <a:t> would find that looking up is just about the same as looking down.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897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b="0" i="0" u="none" strike="noStrike" kern="1200" dirty="0" smtClean="0">
                <a:solidFill>
                  <a:schemeClr val="tx1"/>
                </a:solidFill>
                <a:effectLst/>
                <a:latin typeface="+mn-lt"/>
                <a:ea typeface="+mn-ea"/>
                <a:cs typeface="+mn-cs"/>
              </a:rPr>
              <a:t>And as it turns out, in 2011, this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Delta II rocket took off from Vandenberg Air Force Base in California.</a:t>
            </a:r>
            <a:endParaRPr dirty="0"/>
          </a:p>
        </p:txBody>
      </p:sp>
    </p:spTree>
    <p:extLst>
      <p:ext uri="{BB962C8B-B14F-4D97-AF65-F5344CB8AC3E}">
        <p14:creationId xmlns:p14="http://schemas.microsoft.com/office/powerpoint/2010/main" val="129452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Onboard was the Suomi NPP satellite, a nearly 2000 kg satellite with the mission of adding to the environmental and climate data records of our blue marble and to better understand society. The satellite mission was made possible by a partnership between the National Oceanic and Atmospheric Administration (NOAA) and NASA.</a:t>
            </a:r>
            <a:endParaRPr dirty="0"/>
          </a:p>
        </p:txBody>
      </p:sp>
    </p:spTree>
    <p:extLst>
      <p:ext uri="{BB962C8B-B14F-4D97-AF65-F5344CB8AC3E}">
        <p14:creationId xmlns:p14="http://schemas.microsoft.com/office/powerpoint/2010/main" val="80979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fontAlgn="base"/>
            <a:r>
              <a:rPr lang="en-US" sz="1200" b="0" i="0" u="none" strike="noStrike" kern="1200" dirty="0" smtClean="0">
                <a:solidFill>
                  <a:schemeClr val="tx1"/>
                </a:solidFill>
                <a:effectLst/>
                <a:latin typeface="+mn-lt"/>
                <a:ea typeface="+mn-ea"/>
                <a:cs typeface="+mn-cs"/>
              </a:rPr>
              <a:t>Onboard, NPP carries various instruments that collect information about the earth system. One particular instrument, the Visible Infrared Imaging Radiometer Suite or VIIRS -- a 277 kg imaging device -- holds the potential to understand earth in unprecedented ways. </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558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1</a:t>
            </a:r>
            <a:r>
              <a:rPr lang="en-US" baseline="0" dirty="0" smtClean="0"/>
              <a:t> instrument on this satellite platform, we collect about 2.5 Terabytes of data per day that could tell us about everything under the sun. Including nighttime lights.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9795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30465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led to identifying two key areas in Shenandoah National Park. 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9135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see stars, but we were within a couple miles of a town. The result is just generic speckles.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3626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night, we went to the middle</a:t>
            </a:r>
            <a:r>
              <a:rPr lang="en-US" baseline="0" dirty="0" smtClean="0"/>
              <a:t> of the big meadows. The thing is that you sometimes will see the milky way but it legit looks like a bunch of clouds that get brighter. And Brighter. And then </a:t>
            </a:r>
            <a:r>
              <a:rPr lang="en-US" baseline="0" dirty="0" err="1" smtClean="0"/>
              <a:t>Ouala</a:t>
            </a:r>
            <a:r>
              <a:rPr lang="en-US" baseline="0" dirty="0" smtClean="0"/>
              <a:t>. And with a 15second exposure on a 17mm at f/2.8, you can get your very own shot of the Milky Way. It’s a pretty magnificent thing as some of these stars are hundreds of thousands of light years away, spending the better part of a million years traveling to earth.</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82196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examples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2462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a:p>
            <a:pPr marL="171450" indent="-171450">
              <a:buFontTx/>
              <a:buChar char="-"/>
            </a:pPr>
            <a:endParaRPr lang="en-US" baseline="0" dirty="0" smtClean="0"/>
          </a:p>
          <a:p>
            <a:pPr marL="171450" indent="-171450">
              <a:buFontTx/>
              <a:buChar char="-"/>
            </a:pPr>
            <a:r>
              <a:rPr lang="en-US" baseline="0" dirty="0" smtClean="0"/>
              <a:t>Operationalization of mea</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5259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339244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414287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30285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557099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394242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35</a:t>
            </a:fld>
            <a:endParaRPr lang="en-US"/>
          </a:p>
        </p:txBody>
      </p:sp>
    </p:spTree>
    <p:extLst>
      <p:ext uri="{BB962C8B-B14F-4D97-AF65-F5344CB8AC3E}">
        <p14:creationId xmlns:p14="http://schemas.microsoft.com/office/powerpoint/2010/main" val="111708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160183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97343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729329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2037507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2634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656545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1799828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525673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43</a:t>
            </a:fld>
            <a:endParaRPr lang="en-US"/>
          </a:p>
        </p:txBody>
      </p:sp>
    </p:spTree>
    <p:extLst>
      <p:ext uri="{BB962C8B-B14F-4D97-AF65-F5344CB8AC3E}">
        <p14:creationId xmlns:p14="http://schemas.microsoft.com/office/powerpoint/2010/main" val="944356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952294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5732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7591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dragged my wife along with me around the country to the most remote</a:t>
            </a:r>
            <a:r>
              <a:rPr lang="en-US" baseline="0" dirty="0" smtClean="0"/>
              <a:t>, darkest places. And in retrospect, they were borderline poor life decisions. A few years ago, we went to Death Valley (which is quite pretty) and waited around until sunset (which is quite romantic)</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45342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Little did we realize, if we had checked the historical cloud coverage, we would have known that we had little chance of seeing stars at that time of the year. And so, in a place without lights or anyone around for miles, we ended up driving for 2 hours in the pitch darkness, in the desert, hoping that we wouldn’t find Elvis. Needless to say, we were freaking out.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10254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drove up to</a:t>
            </a:r>
            <a:r>
              <a:rPr lang="en-US" baseline="0" dirty="0" smtClean="0"/>
              <a:t> Hurricane Ridge in Olympic National Park in Washington State. And on the way up, we drove through about 500 vertical feet of clouds – felt awfully like a </a:t>
            </a:r>
            <a:r>
              <a:rPr lang="en-US" baseline="0" dirty="0" err="1" smtClean="0"/>
              <a:t>Twlight</a:t>
            </a:r>
            <a:r>
              <a:rPr lang="en-US" baseline="0" dirty="0" smtClean="0"/>
              <a:t> movie.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6899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got to Hurricane Ridge (which like all national parks is quite pretty) and waited around until sunset (which is quite romantic). Bu</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8641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microsoft.com/office/2007/relationships/hdphoto" Target="../media/hdphoto8.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microsoft.com/office/2007/relationships/hdphoto" Target="../media/hdphoto9.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2.wdp"/><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3.wdp"/><Relationship Id="rId5" Type="http://schemas.openxmlformats.org/officeDocument/2006/relationships/hyperlink" Target="https://pdfs.semanticscholar.org/947d/c3d85d75d39886660e5be29d42e931738dd0.pdf" TargetMode="External"/><Relationship Id="rId6" Type="http://schemas.openxmlformats.org/officeDocument/2006/relationships/hyperlink" Target="http://cs231n.stanford.edu/reports2016/423_Report.pdf" TargetMode="External"/><Relationship Id="rId7" Type="http://schemas.openxmlformats.org/officeDocument/2006/relationships/hyperlink" Target="http://www.mdpi.com/2072-4292/7/3/3020" TargetMode="External"/><Relationship Id="rId8" Type="http://schemas.openxmlformats.org/officeDocument/2006/relationships/hyperlink" Target="http://www.mdpi.com/1996-1073/9/1/14" TargetMode="External"/><Relationship Id="rId9" Type="http://schemas.openxmlformats.org/officeDocument/2006/relationships/hyperlink" Target="http://appliedsciences.nasa.gov/content/battling-wildfires-space-nasa-adds-firefighters%E2%80%99-toolkit" TargetMode="External"/><Relationship Id="rId10" Type="http://schemas.openxmlformats.org/officeDocument/2006/relationships/hyperlink" Target="https://www.nasa.gov/mission_pages/hurricanes/missions/sport/sandy_blackout.html"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591206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1: Preliminaries</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2017</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a:p>
        </p:txBody>
      </p:sp>
      <p:sp>
        <p:nvSpPr>
          <p:cNvPr id="3" name="TextBox 2"/>
          <p:cNvSpPr txBox="1"/>
          <p:nvPr/>
        </p:nvSpPr>
        <p:spPr>
          <a:xfrm>
            <a:off x="4000500" y="2533650"/>
            <a:ext cx="3124200" cy="1200329"/>
          </a:xfrm>
          <a:prstGeom prst="rect">
            <a:avLst/>
          </a:prstGeom>
          <a:noFill/>
        </p:spPr>
        <p:txBody>
          <a:bodyPr wrap="square" rtlCol="0">
            <a:spAutoFit/>
          </a:bodyPr>
          <a:lstStyle/>
          <a:p>
            <a:r>
              <a:rPr lang="en-US" dirty="0" smtClean="0"/>
              <a:t>Almost had a bad accident in the mist of Olympic national park coming down from Hurricane Ridge</a:t>
            </a:r>
            <a:endParaRPr lang="en-US" dirty="0"/>
          </a:p>
        </p:txBody>
      </p:sp>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3646" b="11663"/>
          <a:stretch/>
        </p:blipFill>
        <p:spPr>
          <a:xfrm>
            <a:off x="0" y="0"/>
            <a:ext cx="12192000" cy="6858000"/>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(not so good)</a:t>
            </a:r>
          </a:p>
        </p:txBody>
      </p:sp>
    </p:spTree>
    <p:extLst>
      <p:ext uri="{BB962C8B-B14F-4D97-AF65-F5344CB8AC3E}">
        <p14:creationId xmlns:p14="http://schemas.microsoft.com/office/powerpoint/2010/main" val="130444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11</a:t>
            </a:fld>
            <a:endParaRPr lang="en-US" dirty="0"/>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Strategy**</a:t>
            </a:r>
            <a:endParaRPr lang="en-US" sz="4800" dirty="0"/>
          </a:p>
        </p:txBody>
      </p:sp>
      <p:sp>
        <p:nvSpPr>
          <p:cNvPr id="6" name="TextBox 5"/>
          <p:cNvSpPr txBox="1"/>
          <p:nvPr/>
        </p:nvSpPr>
        <p:spPr>
          <a:xfrm>
            <a:off x="764720" y="1916847"/>
            <a:ext cx="10795907" cy="3046988"/>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strike="sngStrike" dirty="0" smtClean="0"/>
              <a:t>Where is the best place to photograph the Milky Way?</a:t>
            </a:r>
            <a:endParaRPr lang="en-US" sz="4800" dirty="0"/>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Where is a safe and accessible place to photograph the Milky Way? </a:t>
            </a:r>
          </a:p>
        </p:txBody>
      </p:sp>
    </p:spTree>
    <p:extLst>
      <p:ext uri="{BB962C8B-B14F-4D97-AF65-F5344CB8AC3E}">
        <p14:creationId xmlns:p14="http://schemas.microsoft.com/office/powerpoint/2010/main" val="109150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12</a:t>
            </a:fld>
            <a:endParaRPr lang="en-US" dirty="0"/>
          </a:p>
        </p:txBody>
      </p:sp>
      <p:sp>
        <p:nvSpPr>
          <p:cNvPr id="3" name="TextBox 2"/>
          <p:cNvSpPr txBox="1"/>
          <p:nvPr/>
        </p:nvSpPr>
        <p:spPr>
          <a:xfrm>
            <a:off x="1181100" y="2076450"/>
            <a:ext cx="9163050" cy="3785652"/>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algn="l"/>
            <a:r>
              <a:rPr lang="en-US" sz="4800" b="1" dirty="0" err="1" smtClean="0"/>
              <a:t>Pr</a:t>
            </a:r>
            <a:r>
              <a:rPr lang="en-US" sz="4800" b="1" dirty="0" smtClean="0"/>
              <a:t>(Minimal Freak Out) = </a:t>
            </a:r>
          </a:p>
          <a:p>
            <a:pPr algn="l"/>
            <a:r>
              <a:rPr lang="en-US" sz="4800" b="1" dirty="0" err="1" smtClean="0"/>
              <a:t>Pr</a:t>
            </a:r>
            <a:r>
              <a:rPr lang="en-US" sz="4800" b="1" dirty="0" smtClean="0"/>
              <a:t>(</a:t>
            </a:r>
            <a:r>
              <a:rPr lang="en-US" sz="4800" b="1" strike="sngStrike" dirty="0" smtClean="0"/>
              <a:t>Poor</a:t>
            </a:r>
            <a:r>
              <a:rPr lang="en-US" sz="4800" b="1" dirty="0" smtClean="0"/>
              <a:t> Good Life Decision)=</a:t>
            </a:r>
            <a:endParaRPr lang="en-US" sz="4800" b="1" dirty="0"/>
          </a:p>
          <a:p>
            <a:pPr algn="l"/>
            <a:r>
              <a:rPr lang="en-US" sz="4800" i="1" dirty="0" smtClean="0"/>
              <a:t>				f(Dark enough, </a:t>
            </a:r>
          </a:p>
          <a:p>
            <a:pPr algn="l"/>
            <a:r>
              <a:rPr lang="en-US" sz="4800" i="1" dirty="0" smtClean="0"/>
              <a:t>		  		 Close by, </a:t>
            </a:r>
          </a:p>
          <a:p>
            <a:pPr algn="l"/>
            <a:r>
              <a:rPr lang="en-US" sz="4800" i="1" dirty="0" smtClean="0"/>
              <a:t>		  		 Clear skies)</a:t>
            </a:r>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a:t>
            </a:r>
            <a:r>
              <a:rPr lang="en-US" sz="4800" smtClean="0"/>
              <a:t>Strategy**</a:t>
            </a:r>
            <a:endParaRPr lang="en-US" sz="4800" dirty="0"/>
          </a:p>
        </p:txBody>
      </p:sp>
    </p:spTree>
    <p:extLst>
      <p:ext uri="{BB962C8B-B14F-4D97-AF65-F5344CB8AC3E}">
        <p14:creationId xmlns:p14="http://schemas.microsoft.com/office/powerpoint/2010/main" val="103869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a:p>
        </p:txBody>
      </p:sp>
      <p:sp>
        <p:nvSpPr>
          <p:cNvPr id="3" name="TextBox 2"/>
          <p:cNvSpPr txBox="1"/>
          <p:nvPr/>
        </p:nvSpPr>
        <p:spPr>
          <a:xfrm>
            <a:off x="1619250" y="2876550"/>
            <a:ext cx="8553450" cy="1569660"/>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To be able to look </a:t>
            </a:r>
            <a:r>
              <a:rPr lang="en-US" sz="4800" b="1" dirty="0" smtClean="0"/>
              <a:t>up</a:t>
            </a:r>
            <a:r>
              <a:rPr lang="en-US" sz="4800" dirty="0" smtClean="0"/>
              <a:t>, we need to first look </a:t>
            </a:r>
            <a:r>
              <a:rPr lang="en-US" sz="4800" b="1" dirty="0" smtClean="0"/>
              <a:t>down</a:t>
            </a:r>
            <a:r>
              <a:rPr lang="en-US" sz="4800" dirty="0" smtClean="0"/>
              <a:t>.</a:t>
            </a:r>
            <a:endParaRPr lang="en-US" sz="4800" dirty="0"/>
          </a:p>
        </p:txBody>
      </p:sp>
    </p:spTree>
    <p:extLst>
      <p:ext uri="{BB962C8B-B14F-4D97-AF65-F5344CB8AC3E}">
        <p14:creationId xmlns:p14="http://schemas.microsoft.com/office/powerpoint/2010/main" val="56477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cstate="screen">
            <a:clrChange>
              <a:clrFrom>
                <a:srgbClr val="070707"/>
              </a:clrFrom>
              <a:clrTo>
                <a:srgbClr val="070707">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476750" y="1757914"/>
            <a:ext cx="6191250" cy="5242591"/>
          </a:xfrm>
          <a:prstGeom prst="rect">
            <a:avLst/>
          </a:prstGeom>
        </p:spPr>
      </p:pic>
    </p:spTree>
    <p:extLst>
      <p:ext uri="{BB962C8B-B14F-4D97-AF65-F5344CB8AC3E}">
        <p14:creationId xmlns:p14="http://schemas.microsoft.com/office/powerpoint/2010/main" val="129416367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5105" b="18946"/>
          <a:stretch/>
        </p:blipFill>
        <p:spPr>
          <a:xfrm>
            <a:off x="0" y="0"/>
            <a:ext cx="12335309" cy="6858000"/>
          </a:xfrm>
          <a:prstGeom prst="rect">
            <a:avLst/>
          </a:prstGeom>
        </p:spPr>
      </p:pic>
    </p:spTree>
    <p:extLst>
      <p:ext uri="{BB962C8B-B14F-4D97-AF65-F5344CB8AC3E}">
        <p14:creationId xmlns:p14="http://schemas.microsoft.com/office/powerpoint/2010/main" val="93688105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6555" b="9007"/>
          <a:stretch/>
        </p:blipFill>
        <p:spPr>
          <a:xfrm>
            <a:off x="0" y="0"/>
            <a:ext cx="12182810" cy="6858000"/>
          </a:xfrm>
          <a:prstGeom prst="rect">
            <a:avLst/>
          </a:prstGeom>
        </p:spPr>
      </p:pic>
    </p:spTree>
    <p:extLst>
      <p:ext uri="{BB962C8B-B14F-4D97-AF65-F5344CB8AC3E}">
        <p14:creationId xmlns:p14="http://schemas.microsoft.com/office/powerpoint/2010/main" val="15632308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Tree>
    <p:extLst>
      <p:ext uri="{BB962C8B-B14F-4D97-AF65-F5344CB8AC3E}">
        <p14:creationId xmlns:p14="http://schemas.microsoft.com/office/powerpoint/2010/main" val="101432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
        <p:nvSpPr>
          <p:cNvPr id="5" name="TextBox 4"/>
          <p:cNvSpPr txBox="1"/>
          <p:nvPr/>
        </p:nvSpPr>
        <p:spPr>
          <a:xfrm>
            <a:off x="353684" y="4629150"/>
            <a:ext cx="6115050" cy="1323439"/>
          </a:xfrm>
          <a:prstGeom prst="rect">
            <a:avLst/>
          </a:prstGeom>
          <a:noFill/>
        </p:spPr>
        <p:txBody>
          <a:bodyPr wrap="square" rtlCol="0">
            <a:spAutoFit/>
          </a:bodyPr>
          <a:lstStyle/>
          <a:p>
            <a:r>
              <a:rPr lang="en-US" sz="4000" dirty="0" smtClean="0">
                <a:solidFill>
                  <a:srgbClr val="FFFF00"/>
                </a:solidFill>
                <a:latin typeface="Helvetica Neue Thin" charset="0"/>
                <a:ea typeface="Helvetica Neue Thin" charset="0"/>
                <a:cs typeface="Helvetica Neue Thin" charset="0"/>
              </a:rPr>
              <a:t>~518 million pixels</a:t>
            </a:r>
          </a:p>
          <a:p>
            <a:r>
              <a:rPr lang="en-US" sz="4000" dirty="0">
                <a:solidFill>
                  <a:srgbClr val="FFFF00"/>
                </a:solidFill>
                <a:latin typeface="Helvetica Neue Thin" charset="0"/>
                <a:ea typeface="Helvetica Neue Thin" charset="0"/>
                <a:cs typeface="Helvetica Neue Thin" charset="0"/>
              </a:rPr>
              <a:t> </a:t>
            </a:r>
            <a:r>
              <a:rPr lang="en-US" sz="4000" dirty="0" smtClean="0">
                <a:solidFill>
                  <a:srgbClr val="FFFF00"/>
                </a:solidFill>
                <a:latin typeface="Helvetica Neue Thin" charset="0"/>
                <a:ea typeface="Helvetica Neue Thin" charset="0"/>
                <a:cs typeface="Helvetica Neue Thin" charset="0"/>
              </a:rPr>
              <a:t> or potential locations </a:t>
            </a:r>
            <a:endParaRPr lang="en-US" sz="4000" dirty="0">
              <a:solidFill>
                <a:srgbClr val="FFFF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012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7" name="TextBox 6"/>
          <p:cNvSpPr txBox="1"/>
          <p:nvPr/>
        </p:nvSpPr>
        <p:spPr>
          <a:xfrm>
            <a:off x="7639050" y="4895287"/>
            <a:ext cx="4552950"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smtClean="0"/>
              <a:t>~15 </a:t>
            </a:r>
            <a:r>
              <a:rPr lang="en-US" smtClean="0"/>
              <a:t>million pixels in </a:t>
            </a:r>
            <a:r>
              <a:rPr lang="en-US" dirty="0" smtClean="0"/>
              <a:t>the DC region</a:t>
            </a:r>
            <a:endParaRPr lang="en-US" dirty="0"/>
          </a:p>
        </p:txBody>
      </p:sp>
    </p:spTree>
    <p:extLst>
      <p:ext uri="{BB962C8B-B14F-4D97-AF65-F5344CB8AC3E}">
        <p14:creationId xmlns:p14="http://schemas.microsoft.com/office/powerpoint/2010/main" val="144117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b="1" dirty="0" smtClean="0">
                <a:solidFill>
                  <a:schemeClr val="tx2"/>
                </a:solidFill>
                <a:latin typeface="Avenir Book" charset="0"/>
                <a:ea typeface="Avenir Book" charset="0"/>
                <a:cs typeface="Avenir Book" charset="0"/>
              </a:rPr>
              <a:t>What is data science?  </a:t>
            </a:r>
            <a:endParaRPr lang="en-US" sz="2400" b="1" dirty="0" smtClean="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95"/>
          <a:stretch/>
        </p:blipFill>
        <p:spPr>
          <a:xfrm>
            <a:off x="1" y="-3959"/>
            <a:ext cx="12192000" cy="6861959"/>
          </a:xfrm>
          <a:prstGeom prst="rect">
            <a:avLst/>
          </a:prstGeom>
        </p:spPr>
      </p:pic>
      <p:sp>
        <p:nvSpPr>
          <p:cNvPr id="4" name="TextBox 3"/>
          <p:cNvSpPr txBox="1"/>
          <p:nvPr/>
        </p:nvSpPr>
        <p:spPr>
          <a:xfrm>
            <a:off x="7639050" y="4895287"/>
            <a:ext cx="42398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a:t>~152,000 pixels in parklands</a:t>
            </a:r>
          </a:p>
        </p:txBody>
      </p:sp>
    </p:spTree>
    <p:extLst>
      <p:ext uri="{BB962C8B-B14F-4D97-AF65-F5344CB8AC3E}">
        <p14:creationId xmlns:p14="http://schemas.microsoft.com/office/powerpoint/2010/main" val="768613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4" name="TextBox 3"/>
          <p:cNvSpPr txBox="1"/>
          <p:nvPr/>
        </p:nvSpPr>
        <p:spPr>
          <a:xfrm>
            <a:off x="9315450" y="4895287"/>
            <a:ext cx="2563484" cy="769441"/>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smtClean="0"/>
              <a:t>Close by</a:t>
            </a:r>
            <a:endParaRPr lang="en-US" b="1" dirty="0"/>
          </a:p>
        </p:txBody>
      </p:sp>
    </p:spTree>
    <p:extLst>
      <p:ext uri="{BB962C8B-B14F-4D97-AF65-F5344CB8AC3E}">
        <p14:creationId xmlns:p14="http://schemas.microsoft.com/office/powerpoint/2010/main" val="966470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5" name="TextBox 4"/>
          <p:cNvSpPr txBox="1"/>
          <p:nvPr/>
        </p:nvSpPr>
        <p:spPr>
          <a:xfrm>
            <a:off x="10115550" y="4895287"/>
            <a:ext cx="17633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dirty="0" smtClean="0"/>
              <a:t>Clear skies</a:t>
            </a:r>
            <a:endParaRPr lang="en-US" b="1" dirty="0"/>
          </a:p>
        </p:txBody>
      </p:sp>
    </p:spTree>
    <p:extLst>
      <p:ext uri="{BB962C8B-B14F-4D97-AF65-F5344CB8AC3E}">
        <p14:creationId xmlns:p14="http://schemas.microsoft.com/office/powerpoint/2010/main" val="2047392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1" y="0"/>
            <a:ext cx="12192001" cy="6858000"/>
          </a:xfrm>
          <a:prstGeom prst="rect">
            <a:avLst/>
          </a:prstGeom>
        </p:spPr>
      </p:pic>
      <p:sp>
        <p:nvSpPr>
          <p:cNvPr id="4" name="TextBox 3"/>
          <p:cNvSpPr txBox="1"/>
          <p:nvPr/>
        </p:nvSpPr>
        <p:spPr>
          <a:xfrm>
            <a:off x="8458200" y="5450384"/>
            <a:ext cx="3848100" cy="769441"/>
          </a:xfrm>
          <a:prstGeom prst="rect">
            <a:avLst/>
          </a:prstGeom>
          <a:solidFill>
            <a:schemeClr val="tx1">
              <a:alpha val="24000"/>
            </a:schemeClr>
          </a:solidFill>
        </p:spPr>
        <p:txBody>
          <a:bodyPr wrap="square" rtlCol="0">
            <a:spAutoFit/>
          </a:bodyPr>
          <a:lstStyle/>
          <a:p>
            <a:r>
              <a:rPr lang="en-US" sz="4400" b="1" dirty="0" smtClean="0">
                <a:solidFill>
                  <a:srgbClr val="FFFF00"/>
                </a:solidFill>
                <a:latin typeface="Helvetica Neue Light" charset="0"/>
                <a:ea typeface="Helvetica Neue Light" charset="0"/>
                <a:cs typeface="Helvetica Neue Light" charset="0"/>
              </a:rPr>
              <a:t>Dark Enough</a:t>
            </a:r>
            <a:endParaRPr lang="en-US" sz="4400" b="1"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0061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1" y="6356350"/>
            <a:ext cx="2743200" cy="365125"/>
          </a:xfrm>
        </p:spPr>
        <p:txBody>
          <a:bodyPr/>
          <a:lstStyle/>
          <a:p>
            <a:fld id="{150819AE-02FA-3749-BFC2-030922A62D98}" type="slidenum">
              <a:rPr lang="en-US" smtClean="0"/>
              <a:t>24</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152"/>
          <a:stretch/>
        </p:blipFill>
        <p:spPr>
          <a:xfrm>
            <a:off x="1" y="6302"/>
            <a:ext cx="12192000" cy="6851698"/>
          </a:xfrm>
          <a:prstGeom prst="rect">
            <a:avLst/>
          </a:prstGeom>
        </p:spPr>
      </p:pic>
      <p:sp>
        <p:nvSpPr>
          <p:cNvPr id="4" name="TextBox 3"/>
          <p:cNvSpPr txBox="1"/>
          <p:nvPr/>
        </p:nvSpPr>
        <p:spPr>
          <a:xfrm>
            <a:off x="9544049" y="4909800"/>
            <a:ext cx="2552701" cy="769441"/>
          </a:xfrm>
          <a:prstGeom prst="rect">
            <a:avLst/>
          </a:prstGeom>
          <a:solidFill>
            <a:schemeClr val="tx1">
              <a:alpha val="24000"/>
            </a:schemeClr>
          </a:solidFill>
        </p:spPr>
        <p:txBody>
          <a:bodyPr wrap="square" rtlCol="0">
            <a:spAutoFit/>
          </a:bodyPr>
          <a:lstStyle/>
          <a:p>
            <a:r>
              <a:rPr lang="en-US" sz="4400" b="1" dirty="0" err="1" smtClean="0">
                <a:solidFill>
                  <a:srgbClr val="FFFF00"/>
                </a:solidFill>
                <a:latin typeface="Helvetica Neue Light" charset="0"/>
                <a:ea typeface="Helvetica Neue Light" charset="0"/>
                <a:cs typeface="Helvetica Neue Light" charset="0"/>
              </a:rPr>
              <a:t>Pr</a:t>
            </a:r>
            <a:r>
              <a:rPr lang="en-US" sz="4400" b="1" dirty="0" smtClean="0">
                <a:solidFill>
                  <a:srgbClr val="FFFF00"/>
                </a:solidFill>
                <a:latin typeface="Helvetica Neue Light" charset="0"/>
                <a:ea typeface="Helvetica Neue Light" charset="0"/>
                <a:cs typeface="Helvetica Neue Light" charset="0"/>
              </a:rPr>
              <a:t>(MFO)</a:t>
            </a:r>
            <a:endParaRPr lang="en-US" sz="4400" b="1" dirty="0">
              <a:solidFill>
                <a:srgbClr val="FFFF00"/>
              </a:solidFill>
              <a:latin typeface="Helvetica Neue Light" charset="0"/>
              <a:ea typeface="Helvetica Neue Light" charset="0"/>
              <a:cs typeface="Helvetica Neue Light" charset="0"/>
            </a:endParaRPr>
          </a:p>
        </p:txBody>
      </p:sp>
      <p:sp>
        <p:nvSpPr>
          <p:cNvPr id="5" name="TextBox 4"/>
          <p:cNvSpPr txBox="1"/>
          <p:nvPr/>
        </p:nvSpPr>
        <p:spPr>
          <a:xfrm flipH="1">
            <a:off x="1184909" y="1450142"/>
            <a:ext cx="3120391"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b="1" dirty="0" smtClean="0"/>
              <a:t>Shenandoah Nat’l Park</a:t>
            </a:r>
            <a:endParaRPr lang="en-US" sz="3600" b="1" dirty="0"/>
          </a:p>
        </p:txBody>
      </p:sp>
      <p:sp>
        <p:nvSpPr>
          <p:cNvPr id="6" name="Freeform 5"/>
          <p:cNvSpPr/>
          <p:nvPr/>
        </p:nvSpPr>
        <p:spPr>
          <a:xfrm>
            <a:off x="2165345" y="2650471"/>
            <a:ext cx="1159518" cy="1543050"/>
          </a:xfrm>
          <a:custGeom>
            <a:avLst/>
            <a:gdLst>
              <a:gd name="connsiteX0" fmla="*/ 571500 w 1159518"/>
              <a:gd name="connsiteY0" fmla="*/ 0 h 1543050"/>
              <a:gd name="connsiteX1" fmla="*/ 1143000 w 1159518"/>
              <a:gd name="connsiteY1" fmla="*/ 438150 h 1543050"/>
              <a:gd name="connsiteX2" fmla="*/ 0 w 1159518"/>
              <a:gd name="connsiteY2" fmla="*/ 1543050 h 1543050"/>
            </a:gdLst>
            <a:ahLst/>
            <a:cxnLst>
              <a:cxn ang="0">
                <a:pos x="connsiteX0" y="connsiteY0"/>
              </a:cxn>
              <a:cxn ang="0">
                <a:pos x="connsiteX1" y="connsiteY1"/>
              </a:cxn>
              <a:cxn ang="0">
                <a:pos x="connsiteX2" y="connsiteY2"/>
              </a:cxn>
            </a:cxnLst>
            <a:rect l="l" t="t" r="r" b="b"/>
            <a:pathLst>
              <a:path w="1159518" h="1543050">
                <a:moveTo>
                  <a:pt x="571500" y="0"/>
                </a:moveTo>
                <a:cubicBezTo>
                  <a:pt x="904875" y="90487"/>
                  <a:pt x="1238250" y="180975"/>
                  <a:pt x="1143000" y="438150"/>
                </a:cubicBezTo>
                <a:cubicBezTo>
                  <a:pt x="1047750" y="695325"/>
                  <a:pt x="0" y="1543050"/>
                  <a:pt x="0" y="1543050"/>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77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6" name="TextBox 5"/>
          <p:cNvSpPr txBox="1"/>
          <p:nvPr/>
        </p:nvSpPr>
        <p:spPr>
          <a:xfrm>
            <a:off x="5943601" y="3194129"/>
            <a:ext cx="1828799" cy="584775"/>
          </a:xfrm>
          <a:prstGeom prst="rect">
            <a:avLst/>
          </a:prstGeom>
          <a:solidFill>
            <a:schemeClr val="tx1">
              <a:alpha val="24000"/>
            </a:schemeClr>
          </a:solidFill>
        </p:spPr>
        <p:txBody>
          <a:bodyPr wrap="square" rtlCol="0">
            <a:spAutoFit/>
          </a:bodyPr>
          <a:lstStyle/>
          <a:p>
            <a:pPr algn="ctr"/>
            <a:r>
              <a:rPr lang="en-US" sz="3200" dirty="0" err="1" smtClean="0">
                <a:solidFill>
                  <a:srgbClr val="FFFF00"/>
                </a:solidFill>
                <a:latin typeface="Helvetica Neue Light" charset="0"/>
                <a:ea typeface="Helvetica Neue Light" charset="0"/>
                <a:cs typeface="Helvetica Neue Light" charset="0"/>
              </a:rPr>
              <a:t>Skyland</a:t>
            </a:r>
            <a:endParaRPr lang="en-US" sz="3200" dirty="0">
              <a:solidFill>
                <a:srgbClr val="FFFF00"/>
              </a:solidFill>
              <a:latin typeface="Helvetica Neue Light" charset="0"/>
              <a:ea typeface="Helvetica Neue Light" charset="0"/>
              <a:cs typeface="Helvetica Neue Light" charset="0"/>
            </a:endParaRPr>
          </a:p>
        </p:txBody>
      </p:sp>
      <p:sp>
        <p:nvSpPr>
          <p:cNvPr id="7" name="TextBox 6"/>
          <p:cNvSpPr txBox="1"/>
          <p:nvPr/>
        </p:nvSpPr>
        <p:spPr>
          <a:xfrm>
            <a:off x="5029201" y="5026064"/>
            <a:ext cx="2895599" cy="584775"/>
          </a:xfrm>
          <a:prstGeom prst="rect">
            <a:avLst/>
          </a:prstGeom>
          <a:solidFill>
            <a:schemeClr val="tx1">
              <a:alpha val="24000"/>
            </a:schemeClr>
          </a:solidFill>
        </p:spPr>
        <p:txBody>
          <a:bodyPr wrap="square" rtlCol="0">
            <a:spAutoFit/>
          </a:bodyPr>
          <a:lstStyle/>
          <a:p>
            <a:pPr algn="ctr"/>
            <a:r>
              <a:rPr lang="en-US" sz="3200" smtClean="0">
                <a:solidFill>
                  <a:srgbClr val="FFFF00"/>
                </a:solidFill>
                <a:latin typeface="Helvetica Neue Light" charset="0"/>
                <a:ea typeface="Helvetica Neue Light" charset="0"/>
                <a:cs typeface="Helvetica Neue Light" charset="0"/>
              </a:rPr>
              <a:t>Big Meadows</a:t>
            </a:r>
            <a:endParaRPr lang="en-US" sz="3200" dirty="0">
              <a:solidFill>
                <a:srgbClr val="FFFF00"/>
              </a:solidFill>
              <a:latin typeface="Helvetica Neue Light" charset="0"/>
              <a:ea typeface="Helvetica Neue Light" charset="0"/>
              <a:cs typeface="Helvetica Neue Light" charset="0"/>
            </a:endParaRPr>
          </a:p>
        </p:txBody>
      </p:sp>
      <p:cxnSp>
        <p:nvCxnSpPr>
          <p:cNvPr id="9" name="Straight Arrow Connector 8"/>
          <p:cNvCxnSpPr>
            <a:stCxn id="6" idx="1"/>
          </p:cNvCxnSpPr>
          <p:nvPr/>
        </p:nvCxnSpPr>
        <p:spPr>
          <a:xfrm flipH="1">
            <a:off x="4705350" y="3486517"/>
            <a:ext cx="1238251" cy="494933"/>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p:cNvCxnSpPr>
          <p:nvPr/>
        </p:nvCxnSpPr>
        <p:spPr>
          <a:xfrm flipH="1" flipV="1">
            <a:off x="4076700" y="5026064"/>
            <a:ext cx="952501" cy="292388"/>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03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a:ext>
            </a:extLst>
          </a:blip>
          <a:srcRect l="2739" t="-13264" b="-1"/>
          <a:stretch/>
        </p:blipFill>
        <p:spPr>
          <a:xfrm>
            <a:off x="0" y="-909639"/>
            <a:ext cx="12192000" cy="7767639"/>
          </a:xfrm>
          <a:prstGeom prst="rect">
            <a:avLst/>
          </a:prstGeom>
        </p:spPr>
      </p:pic>
      <p:sp>
        <p:nvSpPr>
          <p:cNvPr id="5" name="TextBox 4"/>
          <p:cNvSpPr txBox="1"/>
          <p:nvPr/>
        </p:nvSpPr>
        <p:spPr>
          <a:xfrm>
            <a:off x="7475220" y="5461694"/>
            <a:ext cx="4316729" cy="923330"/>
          </a:xfrm>
          <a:prstGeom prst="rect">
            <a:avLst/>
          </a:prstGeom>
          <a:solidFill>
            <a:schemeClr val="tx1">
              <a:alpha val="24000"/>
            </a:schemeClr>
          </a:solidFill>
        </p:spPr>
        <p:txBody>
          <a:bodyPr wrap="square" rtlCol="0">
            <a:spAutoFit/>
          </a:bodyPr>
          <a:lstStyle/>
          <a:p>
            <a:pPr algn="r"/>
            <a:r>
              <a:rPr lang="en-US" sz="3000" dirty="0" smtClean="0">
                <a:solidFill>
                  <a:srgbClr val="FFFF00"/>
                </a:solidFill>
                <a:latin typeface="Helvetica Neue Light" charset="0"/>
                <a:ea typeface="Helvetica Neue Light" charset="0"/>
                <a:cs typeface="Helvetica Neue Light" charset="0"/>
              </a:rPr>
              <a:t>Attempt  #1 @ </a:t>
            </a:r>
            <a:r>
              <a:rPr lang="en-US" sz="3000" dirty="0" err="1" smtClean="0">
                <a:solidFill>
                  <a:srgbClr val="FFFF00"/>
                </a:solidFill>
                <a:latin typeface="Helvetica Neue Light" charset="0"/>
                <a:ea typeface="Helvetica Neue Light" charset="0"/>
                <a:cs typeface="Helvetica Neue Light" charset="0"/>
              </a:rPr>
              <a:t>Skyland</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7350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67001" y="-2667000"/>
            <a:ext cx="6858001" cy="12191999"/>
          </a:xfrm>
          <a:prstGeom prst="rect">
            <a:avLst/>
          </a:prstGeom>
        </p:spPr>
      </p:pic>
      <p:sp>
        <p:nvSpPr>
          <p:cNvPr id="6" name="TextBox 5"/>
          <p:cNvSpPr txBox="1"/>
          <p:nvPr/>
        </p:nvSpPr>
        <p:spPr>
          <a:xfrm>
            <a:off x="6720840" y="5433020"/>
            <a:ext cx="5059680" cy="923330"/>
          </a:xfrm>
          <a:prstGeom prst="rect">
            <a:avLst/>
          </a:prstGeom>
          <a:solidFill>
            <a:schemeClr val="tx1">
              <a:alpha val="24000"/>
            </a:schemeClr>
          </a:solidFill>
        </p:spPr>
        <p:txBody>
          <a:bodyPr wrap="square" rtlCol="0">
            <a:spAutoFit/>
          </a:bodyPr>
          <a:lstStyle/>
          <a:p>
            <a:pPr algn="r"/>
            <a:r>
              <a:rPr lang="en-US" sz="3000" smtClean="0">
                <a:solidFill>
                  <a:srgbClr val="FFFF00"/>
                </a:solidFill>
                <a:latin typeface="Helvetica Neue Light" charset="0"/>
                <a:ea typeface="Helvetica Neue Light" charset="0"/>
                <a:cs typeface="Helvetica Neue Light" charset="0"/>
              </a:rPr>
              <a:t>Attempt  #2 @ Big Meadows</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5897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3536" r="2168"/>
          <a:stretch/>
        </p:blipFill>
        <p:spPr>
          <a:xfrm>
            <a:off x="533401" y="3193684"/>
            <a:ext cx="3001360" cy="1714500"/>
          </a:xfrm>
          <a:prstGeom prst="rect">
            <a:avLst/>
          </a:prstGeom>
          <a:effectLst>
            <a:outerShdw blurRad="50800" dist="76200" dir="2700000" algn="tl" rotWithShape="0">
              <a:prstClr val="black">
                <a:alpha val="40000"/>
              </a:prstClr>
            </a:outerShdw>
          </a:effectLst>
        </p:spPr>
      </p:pic>
      <p:sp>
        <p:nvSpPr>
          <p:cNvPr id="6" name="Rectangle 5"/>
          <p:cNvSpPr/>
          <p:nvPr/>
        </p:nvSpPr>
        <p:spPr>
          <a:xfrm>
            <a:off x="0" y="401025"/>
            <a:ext cx="12192000" cy="1077218"/>
          </a:xfrm>
          <a:prstGeom prst="rect">
            <a:avLst/>
          </a:prstGeom>
        </p:spPr>
        <p:txBody>
          <a:bodyPr wrap="square">
            <a:spAutoFit/>
          </a:bodyPr>
          <a:lstStyle/>
          <a:p>
            <a:pPr lvl="1"/>
            <a:r>
              <a:rPr lang="en-US" sz="3200" dirty="0" smtClean="0">
                <a:solidFill>
                  <a:srgbClr val="3578C5"/>
                </a:solidFill>
                <a:latin typeface="Helvetica Neue Thin" charset="0"/>
                <a:ea typeface="Helvetica Neue Thin" charset="0"/>
                <a:cs typeface="Helvetica Neue Thin" charset="0"/>
              </a:rPr>
              <a:t>One dataset coupled with data science can enable dozens of new field-deployed capabilities beyond its original intended purpose.</a:t>
            </a:r>
            <a:endParaRPr lang="en-US" sz="3200" dirty="0">
              <a:solidFill>
                <a:srgbClr val="3578C5"/>
              </a:solidFill>
              <a:latin typeface="Helvetica Neue Thin" charset="0"/>
              <a:ea typeface="Helvetica Neue Thin" charset="0"/>
              <a:cs typeface="Helvetica Neue Thin" charset="0"/>
            </a:endParaRPr>
          </a:p>
        </p:txBody>
      </p:sp>
      <p:sp>
        <p:nvSpPr>
          <p:cNvPr id="7" name="Rectangle 6"/>
          <p:cNvSpPr/>
          <p:nvPr/>
        </p:nvSpPr>
        <p:spPr>
          <a:xfrm>
            <a:off x="533402" y="4952892"/>
            <a:ext cx="3001360" cy="400110"/>
          </a:xfrm>
          <a:prstGeom prst="rect">
            <a:avLst/>
          </a:prstGeom>
        </p:spPr>
        <p:txBody>
          <a:bodyPr wrap="square">
            <a:spAutoFit/>
          </a:bodyPr>
          <a:lstStyle/>
          <a:p>
            <a:pPr algn="ctr"/>
            <a:r>
              <a:rPr lang="en-US" sz="2000" smtClean="0">
                <a:solidFill>
                  <a:srgbClr val="3578C5"/>
                </a:solidFill>
                <a:latin typeface="Helvetica Neue Thin" charset="0"/>
                <a:ea typeface="Helvetica Neue Thin" charset="0"/>
                <a:cs typeface="Helvetica Neue Thin" charset="0"/>
              </a:rPr>
              <a:t>VIIRS DNB Imagery</a:t>
            </a:r>
            <a:endParaRPr lang="en-US" sz="2000" dirty="0">
              <a:solidFill>
                <a:srgbClr val="3578C5"/>
              </a:solidFill>
              <a:latin typeface="Helvetica Neue Thin" charset="0"/>
              <a:ea typeface="Helvetica Neue Thin" charset="0"/>
              <a:cs typeface="Helvetica Neue Thin" charset="0"/>
            </a:endParaRPr>
          </a:p>
        </p:txBody>
      </p:sp>
      <p:sp>
        <p:nvSpPr>
          <p:cNvPr id="8" name="Rectangle 7"/>
          <p:cNvSpPr/>
          <p:nvPr/>
        </p:nvSpPr>
        <p:spPr>
          <a:xfrm>
            <a:off x="5162550" y="2379018"/>
            <a:ext cx="5829300" cy="923330"/>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SOCIOECONOMIC</a:t>
            </a:r>
            <a:r>
              <a:rPr lang="en-US" dirty="0" smtClean="0">
                <a:solidFill>
                  <a:srgbClr val="3578C5"/>
                </a:solidFill>
                <a:latin typeface="Helvetica Neue Thin" charset="0"/>
                <a:ea typeface="Helvetica Neue Thin" charset="0"/>
                <a:cs typeface="Helvetica Neue Thin" charset="0"/>
              </a:rPr>
              <a:t>. Estimating more timely population and poverty estimates for developing parts of the world (</a:t>
            </a:r>
            <a:r>
              <a:rPr lang="en-US" dirty="0" smtClean="0">
                <a:solidFill>
                  <a:srgbClr val="3578C5"/>
                </a:solidFill>
                <a:latin typeface="Helvetica Neue Thin" charset="0"/>
                <a:ea typeface="Helvetica Neue Thin" charset="0"/>
                <a:cs typeface="Helvetica Neue Thin" charset="0"/>
                <a:hlinkClick r:id="rId5"/>
              </a:rPr>
              <a:t>Chen &amp; Norhaus, 2015</a:t>
            </a:r>
            <a:r>
              <a:rPr lang="en-US" dirty="0" smtClean="0">
                <a:solidFill>
                  <a:srgbClr val="3578C5"/>
                </a:solidFill>
                <a:latin typeface="Helvetica Neue Thin" charset="0"/>
                <a:ea typeface="Helvetica Neue Thin" charset="0"/>
                <a:cs typeface="Helvetica Neue Thin" charset="0"/>
              </a:rPr>
              <a:t>)</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hlinkClick r:id="rId6"/>
              </a:rPr>
              <a:t>Jean, Luo &amp; Kim,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9" name="Rectangle 8"/>
          <p:cNvSpPr/>
          <p:nvPr/>
        </p:nvSpPr>
        <p:spPr>
          <a:xfrm>
            <a:off x="5162550" y="3410283"/>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FISHERIES</a:t>
            </a:r>
            <a:r>
              <a:rPr lang="en-US" dirty="0" smtClean="0">
                <a:solidFill>
                  <a:srgbClr val="3578C5"/>
                </a:solidFill>
                <a:latin typeface="Helvetica Neue Thin" charset="0"/>
                <a:ea typeface="Helvetica Neue Thin" charset="0"/>
                <a:cs typeface="Helvetica Neue Thin" charset="0"/>
              </a:rPr>
              <a:t>. Monitoring illegal nighttime fishing in Indonesia (</a:t>
            </a:r>
            <a:r>
              <a:rPr lang="en-US" dirty="0" smtClean="0">
                <a:solidFill>
                  <a:srgbClr val="3578C5"/>
                </a:solidFill>
                <a:latin typeface="Helvetica Neue Thin" charset="0"/>
                <a:ea typeface="Helvetica Neue Thin" charset="0"/>
                <a:cs typeface="Helvetica Neue Thin" charset="0"/>
                <a:hlinkClick r:id="rId7"/>
              </a:rPr>
              <a:t>Elvidge et al., 2015</a:t>
            </a:r>
            <a:r>
              <a:rPr lang="en-US" dirty="0" smtClean="0">
                <a:solidFill>
                  <a:srgbClr val="3578C5"/>
                </a:solidFill>
                <a:latin typeface="Helvetica Neue Thin" charset="0"/>
                <a:ea typeface="Helvetica Neue Thin" charset="0"/>
                <a:cs typeface="Helvetica Neue Thin" charset="0"/>
              </a:rPr>
              <a:t>)  </a:t>
            </a:r>
            <a:endParaRPr lang="en-US" dirty="0">
              <a:solidFill>
                <a:srgbClr val="3578C5"/>
              </a:solidFill>
              <a:latin typeface="Helvetica Neue Thin" charset="0"/>
              <a:ea typeface="Helvetica Neue Thin" charset="0"/>
              <a:cs typeface="Helvetica Neue Thin" charset="0"/>
            </a:endParaRPr>
          </a:p>
        </p:txBody>
      </p:sp>
      <p:sp>
        <p:nvSpPr>
          <p:cNvPr id="10" name="Rectangle 9"/>
          <p:cNvSpPr/>
          <p:nvPr/>
        </p:nvSpPr>
        <p:spPr>
          <a:xfrm>
            <a:off x="5162550" y="4246695"/>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ENERGY</a:t>
            </a:r>
            <a:r>
              <a:rPr lang="en-US" dirty="0" smtClean="0">
                <a:solidFill>
                  <a:srgbClr val="3578C5"/>
                </a:solidFill>
                <a:latin typeface="Helvetica Neue Thin" charset="0"/>
                <a:ea typeface="Helvetica Neue Thin" charset="0"/>
                <a:cs typeface="Helvetica Neue Thin" charset="0"/>
              </a:rPr>
              <a:t>. Monitoring natural gas flares from petrochemical extraction (</a:t>
            </a:r>
            <a:r>
              <a:rPr lang="en-US" dirty="0" smtClean="0">
                <a:solidFill>
                  <a:srgbClr val="3578C5"/>
                </a:solidFill>
                <a:latin typeface="Helvetica Neue Thin" charset="0"/>
                <a:ea typeface="Helvetica Neue Thin" charset="0"/>
                <a:cs typeface="Helvetica Neue Thin" charset="0"/>
                <a:hlinkClick r:id="rId8"/>
              </a:rPr>
              <a:t>Elvidge</a:t>
            </a:r>
            <a:r>
              <a:rPr lang="en-US" dirty="0">
                <a:solidFill>
                  <a:srgbClr val="3578C5"/>
                </a:solidFill>
                <a:latin typeface="Helvetica Neue Thin" charset="0"/>
                <a:ea typeface="Helvetica Neue Thin" charset="0"/>
                <a:cs typeface="Helvetica Neue Thin" charset="0"/>
                <a:hlinkClick r:id="rId8"/>
              </a:rPr>
              <a:t> </a:t>
            </a:r>
            <a:r>
              <a:rPr lang="en-US" dirty="0" smtClean="0">
                <a:solidFill>
                  <a:srgbClr val="3578C5"/>
                </a:solidFill>
                <a:latin typeface="Helvetica Neue Thin" charset="0"/>
                <a:ea typeface="Helvetica Neue Thin" charset="0"/>
                <a:cs typeface="Helvetica Neue Thin" charset="0"/>
                <a:hlinkClick r:id="rId8"/>
              </a:rPr>
              <a:t> et al.,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11" name="Rectangle 10"/>
          <p:cNvSpPr/>
          <p:nvPr/>
        </p:nvSpPr>
        <p:spPr>
          <a:xfrm>
            <a:off x="5162550" y="4990209"/>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FIRES</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rPr>
              <a:t>Identifying wildfires as they start and spread (</a:t>
            </a:r>
            <a:r>
              <a:rPr lang="en-US" dirty="0" smtClean="0">
                <a:solidFill>
                  <a:srgbClr val="3578C5"/>
                </a:solidFill>
                <a:latin typeface="Helvetica Neue Thin" charset="0"/>
                <a:ea typeface="Helvetica Neue Thin" charset="0"/>
                <a:cs typeface="Helvetica Neue Thin" charset="0"/>
                <a:hlinkClick r:id="rId9"/>
              </a:rPr>
              <a:t>NASA, 2015</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12" name="Elbow Connector 11"/>
          <p:cNvCxnSpPr>
            <a:stCxn id="5" idx="3"/>
            <a:endCxn id="8" idx="1"/>
          </p:cNvCxnSpPr>
          <p:nvPr/>
        </p:nvCxnSpPr>
        <p:spPr>
          <a:xfrm flipV="1">
            <a:off x="3534761" y="2840683"/>
            <a:ext cx="1627789" cy="12102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9" idx="1"/>
          </p:cNvCxnSpPr>
          <p:nvPr/>
        </p:nvCxnSpPr>
        <p:spPr>
          <a:xfrm flipV="1">
            <a:off x="3534761" y="3733449"/>
            <a:ext cx="1627789" cy="31748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10" idx="1"/>
          </p:cNvCxnSpPr>
          <p:nvPr/>
        </p:nvCxnSpPr>
        <p:spPr>
          <a:xfrm>
            <a:off x="3534761" y="4050934"/>
            <a:ext cx="1627789" cy="5189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3"/>
            <a:endCxn id="11" idx="1"/>
          </p:cNvCxnSpPr>
          <p:nvPr/>
        </p:nvCxnSpPr>
        <p:spPr>
          <a:xfrm>
            <a:off x="3534761" y="4050934"/>
            <a:ext cx="1627789" cy="12624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62550" y="5655392"/>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STORMS</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rPr>
              <a:t>Spotting blackouts due to storm impacts (</a:t>
            </a:r>
            <a:r>
              <a:rPr lang="en-US" dirty="0" smtClean="0">
                <a:solidFill>
                  <a:srgbClr val="3578C5"/>
                </a:solidFill>
                <a:latin typeface="Helvetica Neue Thin" charset="0"/>
                <a:ea typeface="Helvetica Neue Thin" charset="0"/>
                <a:cs typeface="Helvetica Neue Thin" charset="0"/>
                <a:hlinkClick r:id="rId10"/>
              </a:rPr>
              <a:t>NASA, 2012</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27" name="Elbow Connector 26"/>
          <p:cNvCxnSpPr>
            <a:stCxn id="5" idx="3"/>
            <a:endCxn id="22" idx="1"/>
          </p:cNvCxnSpPr>
          <p:nvPr/>
        </p:nvCxnSpPr>
        <p:spPr>
          <a:xfrm>
            <a:off x="3534761" y="4050934"/>
            <a:ext cx="1627789" cy="19276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
        <p:nvSpPr>
          <p:cNvPr id="42" name="Rectangle 41"/>
          <p:cNvSpPr/>
          <p:nvPr/>
        </p:nvSpPr>
        <p:spPr>
          <a:xfrm>
            <a:off x="5162550" y="1586178"/>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RECREATION</a:t>
            </a:r>
            <a:r>
              <a:rPr lang="en-US" dirty="0" smtClean="0">
                <a:solidFill>
                  <a:srgbClr val="3578C5"/>
                </a:solidFill>
                <a:latin typeface="Helvetica Neue Thin" charset="0"/>
                <a:ea typeface="Helvetica Neue Thin" charset="0"/>
                <a:cs typeface="Helvetica Neue Thin" charset="0"/>
              </a:rPr>
              <a:t>. Function for finding dark sky locations for stargazing.</a:t>
            </a:r>
            <a:endParaRPr lang="en-US" dirty="0">
              <a:solidFill>
                <a:srgbClr val="3578C5"/>
              </a:solidFill>
              <a:latin typeface="Helvetica Neue Thin" charset="0"/>
              <a:ea typeface="Helvetica Neue Thin" charset="0"/>
              <a:cs typeface="Helvetica Neue Thin" charset="0"/>
            </a:endParaRPr>
          </a:p>
        </p:txBody>
      </p:sp>
      <p:cxnSp>
        <p:nvCxnSpPr>
          <p:cNvPr id="43" name="Elbow Connector 42"/>
          <p:cNvCxnSpPr>
            <a:stCxn id="5" idx="3"/>
            <a:endCxn id="42" idx="1"/>
          </p:cNvCxnSpPr>
          <p:nvPr/>
        </p:nvCxnSpPr>
        <p:spPr>
          <a:xfrm flipV="1">
            <a:off x="3534761" y="1909344"/>
            <a:ext cx="1627789" cy="214159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a:p>
        </p:txBody>
      </p:sp>
      <p:sp>
        <p:nvSpPr>
          <p:cNvPr id="6" name="Rectangle 5"/>
          <p:cNvSpPr/>
          <p:nvPr/>
        </p:nvSpPr>
        <p:spPr>
          <a:xfrm>
            <a:off x="814686" y="3001985"/>
            <a:ext cx="9547527" cy="1446550"/>
          </a:xfrm>
          <a:prstGeom prst="rect">
            <a:avLst/>
          </a:prstGeom>
        </p:spPr>
        <p:txBody>
          <a:bodyPr wrap="square">
            <a:spAutoFit/>
          </a:bodyPr>
          <a:lstStyle/>
          <a:p>
            <a:pPr lvl="1"/>
            <a:r>
              <a:rPr lang="en-US" sz="4400" dirty="0" smtClean="0">
                <a:solidFill>
                  <a:srgbClr val="3578C5"/>
                </a:solidFill>
                <a:latin typeface="Helvetica Neue Thin" charset="0"/>
                <a:ea typeface="Helvetica Neue Thin" charset="0"/>
                <a:cs typeface="Helvetica Neue Thin" charset="0"/>
              </a:rPr>
              <a:t>What skills were required to make the Milky Way example a reality?</a:t>
            </a:r>
            <a:endParaRPr lang="en-US" sz="4400" dirty="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54488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3193832"/>
            <a:ext cx="61150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An Opening Story</a:t>
            </a:r>
            <a:endParaRPr lang="en-US" sz="2800" dirty="0">
              <a:solidFill>
                <a:schemeClr val="bg1"/>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6" name="Rectangle 5"/>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2091869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a:p>
        </p:txBody>
      </p:sp>
      <p:sp>
        <p:nvSpPr>
          <p:cNvPr id="4" name="Rectangle 3"/>
          <p:cNvSpPr/>
          <p:nvPr/>
        </p:nvSpPr>
        <p:spPr>
          <a:xfrm>
            <a:off x="1028700" y="953475"/>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5" name="Rectangle 4"/>
          <p:cNvSpPr/>
          <p:nvPr/>
        </p:nvSpPr>
        <p:spPr>
          <a:xfrm>
            <a:off x="1638300" y="2670027"/>
            <a:ext cx="8953500" cy="2062103"/>
          </a:xfrm>
          <a:prstGeom prst="rect">
            <a:avLst/>
          </a:prstGeom>
        </p:spPr>
        <p:txBody>
          <a:bodyPr wrap="square">
            <a:spAutoFit/>
          </a:bodyPr>
          <a:lstStyle/>
          <a:p>
            <a:pPr marL="685800" indent="-685800">
              <a:buFont typeface="Arial" charset="0"/>
              <a:buChar char="•"/>
            </a:pPr>
            <a:r>
              <a:rPr lang="en-US" sz="3200" dirty="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easurement + experimental </a:t>
            </a:r>
            <a:r>
              <a:rPr lang="en-US" sz="3200" dirty="0" smtClean="0">
                <a:solidFill>
                  <a:schemeClr val="accent1">
                    <a:lumMod val="75000"/>
                  </a:schemeClr>
                </a:solidFill>
                <a:latin typeface="Helvetica Neue Thin" charset="0"/>
                <a:ea typeface="Helvetica Neue Thin" charset="0"/>
                <a:cs typeface="Helvetica Neue Thin" charset="0"/>
              </a:rPr>
              <a:t>design</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[computer] programming</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athematics + statistics</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communications</a:t>
            </a:r>
          </a:p>
        </p:txBody>
      </p:sp>
      <p:sp>
        <p:nvSpPr>
          <p:cNvPr id="6" name="Rectangle 5"/>
          <p:cNvSpPr/>
          <p:nvPr/>
        </p:nvSpPr>
        <p:spPr>
          <a:xfrm>
            <a:off x="1638300" y="1746697"/>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 But generally it involves the following: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7984064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Measurement + Experimental Design</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108543"/>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collection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Estimation strategy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Operations and process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Quantitative evaluation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performance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Train/Validate/Test, K-folds cross validation</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369033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Computer programming</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539430"/>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Languages: Python, R, Julia, </a:t>
            </a:r>
            <a:r>
              <a:rPr lang="en-US" sz="2800" dirty="0" smtClean="0">
                <a:solidFill>
                  <a:schemeClr val="accent1">
                    <a:lumMod val="75000"/>
                  </a:schemeClr>
                </a:solidFill>
                <a:latin typeface="Helvetica Neue Thin" charset="0"/>
                <a:ea typeface="Helvetica Neue Thin" charset="0"/>
                <a:cs typeface="Helvetica Neue Thin" charset="0"/>
              </a:rPr>
              <a:t>SQL</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Control structures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Feature engineering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APIs and web services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Database architecture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High performance computation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Extract-Transform-Load</a:t>
            </a: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993631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Mathematics + Statistics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4401205"/>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Machine learning: supervised and unsupervised</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Error functions and objective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Information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Frequentist and Bayesian Statistical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Probability density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Matrix and linear algebra</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Vector calculus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Combinatorics</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44580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Communications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2246769"/>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Interactives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Consensus building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Productizing data </a:t>
            </a: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What </a:t>
            </a:r>
            <a:r>
              <a:rPr lang="en-US" sz="2400" dirty="0" smtClean="0">
                <a:solidFill>
                  <a:schemeClr val="bg1">
                    <a:lumMod val="50000"/>
                  </a:schemeClr>
                </a:solidFill>
                <a:latin typeface="Helvetica Neue Thin" charset="0"/>
                <a:ea typeface="Helvetica Neue Thin" charset="0"/>
                <a:cs typeface="Helvetica Neue Thin" charset="0"/>
              </a:rPr>
              <a:t>is data </a:t>
            </a:r>
            <a:r>
              <a:rPr lang="en-US" sz="2400" smtClean="0">
                <a:solidFill>
                  <a:schemeClr val="bg1">
                    <a:lumMod val="50000"/>
                  </a:schemeClr>
                </a:solidFill>
                <a:latin typeface="Helvetica Neue Thin" charset="0"/>
                <a:ea typeface="Helvetica Neue Thin" charset="0"/>
                <a:cs typeface="Helvetica Neue Thin" charset="0"/>
              </a:rPr>
              <a:t>science?!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32128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What is data science?  </a:t>
            </a:r>
            <a:endParaRPr lang="en-US" sz="24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b="1" dirty="0" smtClean="0">
                <a:solidFill>
                  <a:schemeClr val="tx2"/>
                </a:solidFill>
                <a:latin typeface="Avenir Book" charset="0"/>
                <a:ea typeface="Avenir Book" charset="0"/>
                <a:cs typeface="Avenir Book" charset="0"/>
              </a:rPr>
              <a:t>Course Roadmap and Structure</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35</a:t>
            </a:fld>
            <a:endParaRPr lang="en-US"/>
          </a:p>
        </p:txBody>
      </p:sp>
    </p:spTree>
    <p:extLst>
      <p:ext uri="{BB962C8B-B14F-4D97-AF65-F5344CB8AC3E}">
        <p14:creationId xmlns:p14="http://schemas.microsoft.com/office/powerpoint/2010/main" val="1495906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goals [tangibles]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6" name="Rectangle 15"/>
          <p:cNvSpPr/>
          <p:nvPr/>
        </p:nvSpPr>
        <p:spPr>
          <a:xfrm>
            <a:off x="1714500" y="3121766"/>
            <a:ext cx="8953500" cy="2677656"/>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Write a short program for a statistical function from scratch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Design and implement a small data science project, including sample design, ETL, and 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Diagnose how a data science project can fit into a policy process</a:t>
            </a:r>
          </a:p>
        </p:txBody>
      </p:sp>
      <p:sp>
        <p:nvSpPr>
          <p:cNvPr id="17" name="Rectangle 16"/>
          <p:cNvSpPr/>
          <p:nvPr/>
        </p:nvSpPr>
        <p:spPr>
          <a:xfrm>
            <a:off x="1028700" y="1824897"/>
            <a:ext cx="10325100" cy="1200329"/>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Great data-driven policy only is great when it is implemented. </a:t>
            </a:r>
          </a:p>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Otherwise, it’s still just an idea. This is a course about planning and executing, focusing on employable technical skills.</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11335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6" name="Rectangle 5"/>
          <p:cNvSpPr/>
          <p:nvPr/>
        </p:nvSpPr>
        <p:spPr>
          <a:xfrm>
            <a:off x="297180" y="6351885"/>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3759200" y="4084544"/>
            <a:ext cx="3591626"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10" name="Rectangle 9"/>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14" name="Rectangle 13"/>
          <p:cNvSpPr/>
          <p:nvPr/>
        </p:nvSpPr>
        <p:spPr>
          <a:xfrm>
            <a:off x="7350826" y="4084544"/>
            <a:ext cx="2350704"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15" name="Rectangle 14"/>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#1</a:t>
            </a:r>
            <a:endParaRPr lang="en-US" sz="2000" dirty="0" smtClean="0">
              <a:solidFill>
                <a:schemeClr val="tx2"/>
              </a:solidFill>
              <a:latin typeface="Helvetica Neue Thin" charset="0"/>
              <a:ea typeface="Helvetica Neue Thin" charset="0"/>
              <a:cs typeface="Helvetica Neue Thin" charset="0"/>
            </a:endParaRPr>
          </a:p>
        </p:txBody>
      </p:sp>
      <p:sp>
        <p:nvSpPr>
          <p:cNvPr id="17" name="Rectangle 16"/>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#2</a:t>
            </a:r>
            <a:endParaRPr lang="en-US" sz="2000" dirty="0" smtClean="0">
              <a:solidFill>
                <a:schemeClr val="tx2"/>
              </a:solidFill>
              <a:latin typeface="Helvetica Neue Thin" charset="0"/>
              <a:ea typeface="Helvetica Neue Thin" charset="0"/>
              <a:cs typeface="Helvetica Neue Thin" charset="0"/>
            </a:endParaRPr>
          </a:p>
        </p:txBody>
      </p:sp>
      <p:sp>
        <p:nvSpPr>
          <p:cNvPr id="18" name="Rectangle 17"/>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#3</a:t>
            </a:r>
            <a:endParaRPr lang="en-US" sz="2000" dirty="0" smtClean="0">
              <a:solidFill>
                <a:schemeClr val="tx2"/>
              </a:solidFill>
              <a:latin typeface="Helvetica Neue Thin" charset="0"/>
              <a:ea typeface="Helvetica Neue Thin" charset="0"/>
              <a:cs typeface="Helvetica Neue Thin" charset="0"/>
            </a:endParaRPr>
          </a:p>
        </p:txBody>
      </p:sp>
      <p:sp>
        <p:nvSpPr>
          <p:cNvPr id="3" name="Left Brace 2"/>
          <p:cNvSpPr/>
          <p:nvPr/>
        </p:nvSpPr>
        <p:spPr>
          <a:xfrm rot="16200000">
            <a:off x="2400300" y="3745460"/>
            <a:ext cx="440690" cy="2830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16200000">
            <a:off x="5489290" y="3511610"/>
            <a:ext cx="440690" cy="3282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8336313" y="3955043"/>
            <a:ext cx="440690" cy="2411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40709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25" name="Rectangle 24"/>
          <p:cNvSpPr/>
          <p:nvPr/>
        </p:nvSpPr>
        <p:spPr>
          <a:xfrm>
            <a:off x="3759200" y="4084544"/>
            <a:ext cx="312928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26" name="Rectangle 25"/>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27" name="Straight Arrow Connector 26"/>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29" name="Rectangle 28"/>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30" name="Rectangle 29"/>
          <p:cNvSpPr/>
          <p:nvPr/>
        </p:nvSpPr>
        <p:spPr>
          <a:xfrm>
            <a:off x="6910070" y="4084544"/>
            <a:ext cx="279146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31" name="Rectangle 30"/>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#1</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2" name="Rectangle 31"/>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#2</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3" name="Rectangle 32"/>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#3</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4" name="Left Brace 33"/>
          <p:cNvSpPr/>
          <p:nvPr/>
        </p:nvSpPr>
        <p:spPr>
          <a:xfrm rot="16200000">
            <a:off x="240030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p:cNvSpPr/>
          <p:nvPr/>
        </p:nvSpPr>
        <p:spPr>
          <a:xfrm rot="16200000">
            <a:off x="5263515" y="3737386"/>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812673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50819AE-02FA-3749-BFC2-030922A62D98}" type="slidenum">
              <a:rPr lang="en-US" smtClean="0"/>
              <a:t>38</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TextBox 2"/>
          <p:cNvSpPr txBox="1"/>
          <p:nvPr/>
        </p:nvSpPr>
        <p:spPr>
          <a:xfrm>
            <a:off x="7547610" y="1058167"/>
            <a:ext cx="3535680" cy="646331"/>
          </a:xfrm>
          <a:prstGeom prst="rect">
            <a:avLst/>
          </a:prstGeom>
          <a:noFill/>
        </p:spPr>
        <p:txBody>
          <a:bodyPr wrap="square" rtlCol="0">
            <a:spAutoFit/>
          </a:bodyPr>
          <a:lstStyle/>
          <a:p>
            <a:r>
              <a:rPr lang="en-US" dirty="0" smtClean="0">
                <a:latin typeface="Avenir Book" charset="0"/>
                <a:ea typeface="Avenir Book" charset="0"/>
                <a:cs typeface="Avenir Book" charset="0"/>
              </a:rPr>
              <a:t>Emphasis on data </a:t>
            </a:r>
            <a:r>
              <a:rPr lang="en-US" smtClean="0">
                <a:latin typeface="Avenir Book" charset="0"/>
                <a:ea typeface="Avenir Book" charset="0"/>
                <a:cs typeface="Avenir Book" charset="0"/>
              </a:rPr>
              <a:t>science throughout the course</a:t>
            </a:r>
            <a:endParaRPr lang="en-US">
              <a:latin typeface="Avenir Book" charset="0"/>
              <a:ea typeface="Avenir Book" charset="0"/>
              <a:cs typeface="Avenir Book" charset="0"/>
            </a:endParaRPr>
          </a:p>
        </p:txBody>
      </p:sp>
      <p:cxnSp>
        <p:nvCxnSpPr>
          <p:cNvPr id="9" name="Straight Arrow Connector 8"/>
          <p:cNvCxnSpPr>
            <a:stCxn id="3" idx="1"/>
          </p:cNvCxnSpPr>
          <p:nvPr/>
        </p:nvCxnSpPr>
        <p:spPr>
          <a:xfrm flipH="1">
            <a:off x="5872480" y="1381333"/>
            <a:ext cx="1675130" cy="14595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1191" y="4283941"/>
            <a:ext cx="2140744" cy="923330"/>
          </a:xfrm>
          <a:prstGeom prst="rect">
            <a:avLst/>
          </a:prstGeom>
          <a:noFill/>
        </p:spPr>
        <p:txBody>
          <a:bodyPr wrap="square" rtlCol="0">
            <a:spAutoFit/>
          </a:bodyPr>
          <a:lstStyle/>
          <a:p>
            <a:r>
              <a:rPr lang="en-US" dirty="0" smtClean="0">
                <a:latin typeface="Avenir Book" charset="0"/>
                <a:ea typeface="Avenir Book" charset="0"/>
                <a:cs typeface="Avenir Book" charset="0"/>
              </a:rPr>
              <a:t>Focus on building strength in ‘skilled assembly’</a:t>
            </a:r>
            <a:endParaRPr lang="en-US" dirty="0">
              <a:latin typeface="Avenir Book" charset="0"/>
              <a:ea typeface="Avenir Book" charset="0"/>
              <a:cs typeface="Avenir Book" charset="0"/>
            </a:endParaRPr>
          </a:p>
        </p:txBody>
      </p:sp>
      <p:cxnSp>
        <p:nvCxnSpPr>
          <p:cNvPr id="16" name="Straight Arrow Connector 15"/>
          <p:cNvCxnSpPr>
            <a:stCxn id="15" idx="0"/>
          </p:cNvCxnSpPr>
          <p:nvPr/>
        </p:nvCxnSpPr>
        <p:spPr>
          <a:xfrm flipV="1">
            <a:off x="1211563" y="3933171"/>
            <a:ext cx="507383" cy="350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9442" y="5753547"/>
            <a:ext cx="2787319" cy="923330"/>
          </a:xfrm>
          <a:prstGeom prst="rect">
            <a:avLst/>
          </a:prstGeom>
          <a:noFill/>
        </p:spPr>
        <p:txBody>
          <a:bodyPr wrap="square" rtlCol="0">
            <a:spAutoFit/>
          </a:bodyPr>
          <a:lstStyle/>
          <a:p>
            <a:r>
              <a:rPr lang="en-US" dirty="0" smtClean="0">
                <a:latin typeface="Avenir Book" charset="0"/>
                <a:ea typeface="Avenir Book" charset="0"/>
                <a:cs typeface="Avenir Book" charset="0"/>
              </a:rPr>
              <a:t>Fun stuff introduced when programming skills are built up</a:t>
            </a:r>
            <a:endParaRPr lang="en-US" dirty="0">
              <a:latin typeface="Avenir Book" charset="0"/>
              <a:ea typeface="Avenir Book" charset="0"/>
              <a:cs typeface="Avenir Book" charset="0"/>
            </a:endParaRPr>
          </a:p>
        </p:txBody>
      </p:sp>
      <p:cxnSp>
        <p:nvCxnSpPr>
          <p:cNvPr id="20" name="Straight Arrow Connector 19"/>
          <p:cNvCxnSpPr>
            <a:stCxn id="19" idx="0"/>
          </p:cNvCxnSpPr>
          <p:nvPr/>
        </p:nvCxnSpPr>
        <p:spPr>
          <a:xfrm flipH="1" flipV="1">
            <a:off x="5710238" y="4424847"/>
            <a:ext cx="672864" cy="13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12468" y="5522377"/>
            <a:ext cx="2294572" cy="923330"/>
          </a:xfrm>
          <a:prstGeom prst="rect">
            <a:avLst/>
          </a:prstGeom>
          <a:noFill/>
        </p:spPr>
        <p:txBody>
          <a:bodyPr wrap="square" rtlCol="0">
            <a:spAutoFit/>
          </a:bodyPr>
          <a:lstStyle/>
          <a:p>
            <a:r>
              <a:rPr lang="en-US" dirty="0" smtClean="0">
                <a:latin typeface="Avenir Book" charset="0"/>
                <a:ea typeface="Avenir Book" charset="0"/>
                <a:cs typeface="Avenir Book" charset="0"/>
              </a:rPr>
              <a:t>Higher-level presentation saved for later</a:t>
            </a:r>
            <a:endParaRPr lang="en-US" dirty="0">
              <a:latin typeface="Avenir Book" charset="0"/>
              <a:ea typeface="Avenir Book" charset="0"/>
              <a:cs typeface="Avenir Book" charset="0"/>
            </a:endParaRPr>
          </a:p>
        </p:txBody>
      </p:sp>
      <p:cxnSp>
        <p:nvCxnSpPr>
          <p:cNvPr id="23" name="Straight Arrow Connector 22"/>
          <p:cNvCxnSpPr/>
          <p:nvPr/>
        </p:nvCxnSpPr>
        <p:spPr>
          <a:xfrm flipH="1" flipV="1">
            <a:off x="8787448" y="4590999"/>
            <a:ext cx="162242" cy="91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39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Programming Basics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8953500" cy="2677656"/>
          </a:xfrm>
          <a:prstGeom prst="rect">
            <a:avLst/>
          </a:prstGeom>
        </p:spPr>
        <p:txBody>
          <a:bodyPr wrap="square">
            <a:spAutoFit/>
          </a:bodyPr>
          <a:lstStyle/>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Intro to R </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Data Manipulation</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Functions and Control Structures</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Exploratory Data Analysis</a:t>
            </a: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22" name="Rectangle 21"/>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48466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8127443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Analysis + Modeling</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3323987"/>
          </a:xfrm>
          <a:prstGeom prst="rect">
            <a:avLst/>
          </a:prstGeom>
        </p:spPr>
        <p:txBody>
          <a:bodyPr wrap="square">
            <a:spAutoFit/>
          </a:bodyPr>
          <a:lstStyle/>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Supervised Learning + Regression</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Simulations + Selection Bias</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Regression Discontinuity + Diff-in-Diff</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Classification Techniques: KNN, GLM, and Decision Trees</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Unsupervised Learning: K-Means and PCA</a:t>
            </a: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05830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2677656"/>
          </a:xfrm>
          <a:prstGeom prst="rect">
            <a:avLst/>
          </a:prstGeom>
        </p:spPr>
        <p:txBody>
          <a:bodyPr wrap="square">
            <a:spAutoFit/>
          </a:bodyPr>
          <a:lstStyle/>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Web Service APIs + Spatial Data</a:t>
            </a: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Spatial Data + Maps</a:t>
            </a: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Export Results + Interactivity (Intro to Shiny)</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Enhancement + </a:t>
            </a:r>
            <a:r>
              <a:rPr lang="en-US" sz="4800" dirty="0" err="1" smtClean="0">
                <a:solidFill>
                  <a:srgbClr val="00B0F0"/>
                </a:solidFill>
                <a:latin typeface="Helvetica Neue Thin" charset="0"/>
                <a:ea typeface="Helvetica Neue Thin" charset="0"/>
                <a:cs typeface="Helvetica Neue Thin" charset="0"/>
              </a:rPr>
              <a:t>Viz</a:t>
            </a:r>
            <a:endParaRPr lang="en-US" sz="4800" dirty="0">
              <a:solidFill>
                <a:srgbClr val="00B0F0"/>
              </a:solidFill>
              <a:latin typeface="Helvetica Neue Thin" charset="0"/>
              <a:ea typeface="Helvetica Neue Thin" charset="0"/>
              <a:cs typeface="Helvetica Neue Thin" charset="0"/>
            </a:endParaRPr>
          </a:p>
        </p:txBody>
      </p:sp>
      <p:sp>
        <p:nvSpPr>
          <p:cNvPr id="8" name="Rectangle 7"/>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5013612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Assignments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93040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#1</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27" name="Rectangle 26"/>
          <p:cNvSpPr/>
          <p:nvPr/>
        </p:nvSpPr>
        <p:spPr>
          <a:xfrm>
            <a:off x="2733675"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#2</a:t>
            </a:r>
          </a:p>
        </p:txBody>
      </p:sp>
      <p:sp>
        <p:nvSpPr>
          <p:cNvPr id="28" name="Rectangle 27"/>
          <p:cNvSpPr/>
          <p:nvPr/>
        </p:nvSpPr>
        <p:spPr>
          <a:xfrm>
            <a:off x="353695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#3</a:t>
            </a:r>
          </a:p>
        </p:txBody>
      </p:sp>
      <p:sp>
        <p:nvSpPr>
          <p:cNvPr id="29" name="Rectangle 28"/>
          <p:cNvSpPr/>
          <p:nvPr/>
        </p:nvSpPr>
        <p:spPr>
          <a:xfrm>
            <a:off x="4319588" y="2613408"/>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#4</a:t>
            </a:r>
          </a:p>
        </p:txBody>
      </p:sp>
      <p:sp>
        <p:nvSpPr>
          <p:cNvPr id="30" name="Rectangle 29"/>
          <p:cNvSpPr/>
          <p:nvPr/>
        </p:nvSpPr>
        <p:spPr>
          <a:xfrm>
            <a:off x="5119053" y="2619526"/>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#5</a:t>
            </a:r>
          </a:p>
        </p:txBody>
      </p:sp>
      <p:sp>
        <p:nvSpPr>
          <p:cNvPr id="31" name="Rectangle 30"/>
          <p:cNvSpPr/>
          <p:nvPr/>
        </p:nvSpPr>
        <p:spPr>
          <a:xfrm>
            <a:off x="5982334" y="3527762"/>
            <a:ext cx="3719195"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Final project</a:t>
            </a:r>
          </a:p>
        </p:txBody>
      </p:sp>
      <p:sp>
        <p:nvSpPr>
          <p:cNvPr id="32" name="Rectangle 31"/>
          <p:cNvSpPr/>
          <p:nvPr/>
        </p:nvSpPr>
        <p:spPr>
          <a:xfrm>
            <a:off x="-201612" y="2669971"/>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Problem sets</a:t>
            </a:r>
          </a:p>
        </p:txBody>
      </p:sp>
      <p:sp>
        <p:nvSpPr>
          <p:cNvPr id="33" name="Rectangle 32"/>
          <p:cNvSpPr/>
          <p:nvPr/>
        </p:nvSpPr>
        <p:spPr>
          <a:xfrm>
            <a:off x="-201612" y="3652844"/>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smtClean="0">
                <a:solidFill>
                  <a:srgbClr val="00B0F0"/>
                </a:solidFill>
                <a:latin typeface="Helvetica Neue Thin" charset="0"/>
                <a:ea typeface="Helvetica Neue Thin" charset="0"/>
                <a:cs typeface="Helvetica Neue Thin" charset="0"/>
              </a:rPr>
              <a:t>Projects</a:t>
            </a:r>
            <a:endParaRPr lang="en-US" sz="2000" dirty="0" smtClean="0">
              <a:solidFill>
                <a:srgbClr val="00B0F0"/>
              </a:solidFill>
              <a:latin typeface="Helvetica Neue Thin" charset="0"/>
              <a:ea typeface="Helvetica Neue Thin" charset="0"/>
              <a:cs typeface="Helvetica Neue Thin" charset="0"/>
            </a:endParaRPr>
          </a:p>
        </p:txBody>
      </p:sp>
      <p:sp>
        <p:nvSpPr>
          <p:cNvPr id="34" name="Rectangle 33"/>
          <p:cNvSpPr/>
          <p:nvPr/>
        </p:nvSpPr>
        <p:spPr>
          <a:xfrm>
            <a:off x="2041207" y="4444214"/>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60%</a:t>
            </a:r>
          </a:p>
        </p:txBody>
      </p:sp>
      <p:sp>
        <p:nvSpPr>
          <p:cNvPr id="35" name="Rectangle 34"/>
          <p:cNvSpPr/>
          <p:nvPr/>
        </p:nvSpPr>
        <p:spPr>
          <a:xfrm>
            <a:off x="-201612" y="4512345"/>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Weight</a:t>
            </a:r>
          </a:p>
        </p:txBody>
      </p:sp>
      <p:sp>
        <p:nvSpPr>
          <p:cNvPr id="36" name="Rectangle 35"/>
          <p:cNvSpPr/>
          <p:nvPr/>
        </p:nvSpPr>
        <p:spPr>
          <a:xfrm>
            <a:off x="5846763" y="4403729"/>
            <a:ext cx="3719195" cy="646331"/>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a:solidFill>
                  <a:srgbClr val="00B0F0"/>
                </a:solidFill>
                <a:latin typeface="Helvetica Neue Thin" charset="0"/>
                <a:ea typeface="Helvetica Neue Thin" charset="0"/>
                <a:cs typeface="Helvetica Neue Thin" charset="0"/>
              </a:rPr>
              <a:t>4</a:t>
            </a:r>
            <a:r>
              <a:rPr lang="en-US" sz="2400" dirty="0" smtClean="0">
                <a:solidFill>
                  <a:srgbClr val="00B0F0"/>
                </a:solidFill>
                <a:latin typeface="Helvetica Neue Thin" charset="0"/>
                <a:ea typeface="Helvetica Neue Thin" charset="0"/>
                <a:cs typeface="Helvetica Neue Thin" charset="0"/>
              </a:rPr>
              <a:t>0%</a:t>
            </a:r>
          </a:p>
        </p:txBody>
      </p:sp>
      <p:sp>
        <p:nvSpPr>
          <p:cNvPr id="37" name="Rectangle 36"/>
          <p:cNvSpPr/>
          <p:nvPr/>
        </p:nvSpPr>
        <p:spPr>
          <a:xfrm>
            <a:off x="-201612" y="5288417"/>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Penalization</a:t>
            </a:r>
          </a:p>
        </p:txBody>
      </p:sp>
      <p:sp>
        <p:nvSpPr>
          <p:cNvPr id="38" name="Rectangle 37"/>
          <p:cNvSpPr/>
          <p:nvPr/>
        </p:nvSpPr>
        <p:spPr>
          <a:xfrm>
            <a:off x="2041207" y="5248245"/>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10% off per day late</a:t>
            </a:r>
          </a:p>
        </p:txBody>
      </p:sp>
    </p:spTree>
    <p:extLst>
      <p:ext uri="{BB962C8B-B14F-4D97-AF65-F5344CB8AC3E}">
        <p14:creationId xmlns:p14="http://schemas.microsoft.com/office/powerpoint/2010/main" val="2060373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What is data science?  </a:t>
            </a:r>
            <a:endParaRPr lang="en-US" sz="24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tx2"/>
                </a:solidFill>
                <a:latin typeface="Avenir Book" charset="0"/>
                <a:ea typeface="Avenir Book" charset="0"/>
                <a:cs typeface="Avenir Book" charset="0"/>
              </a:rPr>
              <a:t>Getting familiar with R</a:t>
            </a:r>
          </a:p>
          <a:p>
            <a:pPr marL="571500" indent="-571500">
              <a:buFont typeface="Arial" charset="0"/>
              <a:buChar char="•"/>
            </a:pPr>
            <a:endParaRPr lang="en-US" sz="3600" b="1"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43</a:t>
            </a:fld>
            <a:endParaRPr lang="en-US"/>
          </a:p>
        </p:txBody>
      </p:sp>
    </p:spTree>
    <p:extLst>
      <p:ext uri="{BB962C8B-B14F-4D97-AF65-F5344CB8AC3E}">
        <p14:creationId xmlns:p14="http://schemas.microsoft.com/office/powerpoint/2010/main" val="1576393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2308324"/>
          </a:xfrm>
          <a:prstGeom prst="rect">
            <a:avLst/>
          </a:prstGeom>
        </p:spPr>
        <p:txBody>
          <a:bodyPr wrap="square">
            <a:spAutoFit/>
          </a:bodyPr>
          <a:lstStyle/>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Rstudio</a:t>
            </a:r>
            <a:r>
              <a:rPr lang="en-US" sz="3200" dirty="0" smtClean="0">
                <a:solidFill>
                  <a:schemeClr val="accent1">
                    <a:lumMod val="75000"/>
                  </a:schemeClr>
                </a:solidFill>
                <a:latin typeface="Helvetica Neue Thin" charset="0"/>
                <a:ea typeface="Helvetica Neue Thin" charset="0"/>
                <a:cs typeface="Helvetica Neue Thin" charset="0"/>
              </a:rPr>
              <a:t> console</a:t>
            </a:r>
          </a:p>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Rmarkdown</a:t>
            </a:r>
            <a:endParaRPr lang="en-US" sz="32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200" smtClean="0">
                <a:solidFill>
                  <a:schemeClr val="accent1">
                    <a:lumMod val="75000"/>
                  </a:schemeClr>
                </a:solidFill>
                <a:latin typeface="Helvetica Neue Thin" charset="0"/>
                <a:ea typeface="Helvetica Neue Thin" charset="0"/>
                <a:cs typeface="Helvetica Neue Thin" charset="0"/>
              </a:rPr>
              <a:t>Basic functions in R</a:t>
            </a: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Coverage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87510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5</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
        <p:nvSpPr>
          <p:cNvPr id="7" name="TextBox 6"/>
          <p:cNvSpPr txBox="1"/>
          <p:nvPr/>
        </p:nvSpPr>
        <p:spPr>
          <a:xfrm>
            <a:off x="1589270" y="2906530"/>
            <a:ext cx="8553450" cy="2308324"/>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solidFill>
                  <a:schemeClr val="bg1"/>
                </a:solidFill>
              </a:rPr>
              <a:t>Where is the best place to photograph the </a:t>
            </a:r>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b="1" dirty="0" smtClean="0">
                <a:solidFill>
                  <a:srgbClr val="FFFF00"/>
                </a:solidFill>
              </a:rPr>
              <a:t>Milky Way</a:t>
            </a:r>
            <a:r>
              <a:rPr lang="en-US" sz="4800" dirty="0" smtClean="0">
                <a:solidFill>
                  <a:schemeClr val="bg1"/>
                </a:solidFill>
              </a:rPr>
              <a:t>?</a:t>
            </a:r>
            <a:endParaRPr lang="en-US" sz="4800" dirty="0">
              <a:solidFill>
                <a:schemeClr val="bg1"/>
              </a:solidFill>
            </a:endParaRPr>
          </a:p>
        </p:txBody>
      </p:sp>
      <p:sp>
        <p:nvSpPr>
          <p:cNvPr id="8" name="Arc 7"/>
          <p:cNvSpPr/>
          <p:nvPr/>
        </p:nvSpPr>
        <p:spPr>
          <a:xfrm rot="14833255" flipH="1">
            <a:off x="1826988" y="1798336"/>
            <a:ext cx="3238514" cy="3093619"/>
          </a:xfrm>
          <a:prstGeom prst="arc">
            <a:avLst>
              <a:gd name="adj1" fmla="val 7513894"/>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055313"/>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6</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9302" y="-131450"/>
            <a:ext cx="12438645" cy="7544621"/>
          </a:xfrm>
          <a:prstGeom prst="rect">
            <a:avLst/>
          </a:prstGeom>
        </p:spPr>
      </p:pic>
      <p:sp>
        <p:nvSpPr>
          <p:cNvPr id="5" name="TextBox 4"/>
          <p:cNvSpPr txBox="1"/>
          <p:nvPr/>
        </p:nvSpPr>
        <p:spPr>
          <a:xfrm>
            <a:off x="8330966" y="5450384"/>
            <a:ext cx="3302468"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dirty="0" smtClean="0"/>
              <a:t>Death Valley</a:t>
            </a:r>
          </a:p>
          <a:p>
            <a:r>
              <a:rPr lang="en-US" sz="3600" dirty="0" smtClean="0"/>
              <a:t>California</a:t>
            </a:r>
            <a:endParaRPr lang="en-US" sz="3600" dirty="0"/>
          </a:p>
        </p:txBody>
      </p:sp>
    </p:spTree>
    <p:extLst>
      <p:ext uri="{BB962C8B-B14F-4D97-AF65-F5344CB8AC3E}">
        <p14:creationId xmlns:p14="http://schemas.microsoft.com/office/powerpoint/2010/main" val="1653599054"/>
      </p:ext>
    </p:extLst>
  </p:cSld>
  <p:clrMapOvr>
    <a:masterClrMapping/>
  </p:clrMapOvr>
  <mc:AlternateContent xmlns:mc="http://schemas.openxmlformats.org/markup-compatibility/2006" xmlns:p14="http://schemas.microsoft.com/office/powerpoint/2010/main">
    <mc:Choice Requires="p14">
      <p:transition spd="slow" p14:dur="2000" advTm="599395"/>
    </mc:Choice>
    <mc:Fallback xmlns="">
      <p:transition spd="slow" advTm="59939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7</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65000" contrast="-23000"/>
                    </a14:imgEffect>
                  </a14:imgLayer>
                </a14:imgProps>
              </a:ext>
            </a:extLst>
          </a:blip>
          <a:stretch>
            <a:fillRect/>
          </a:stretch>
        </p:blipFill>
        <p:spPr>
          <a:xfrm>
            <a:off x="-1" y="-481264"/>
            <a:ext cx="12564139" cy="8349917"/>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Death Valley at night with clouds</a:t>
            </a:r>
          </a:p>
        </p:txBody>
      </p:sp>
    </p:spTree>
    <p:extLst>
      <p:ext uri="{BB962C8B-B14F-4D97-AF65-F5344CB8AC3E}">
        <p14:creationId xmlns:p14="http://schemas.microsoft.com/office/powerpoint/2010/main" val="83305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8</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p:cNvSpPr txBox="1"/>
          <p:nvPr/>
        </p:nvSpPr>
        <p:spPr>
          <a:xfrm>
            <a:off x="7315200" y="5450384"/>
            <a:ext cx="4318234"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Olympic National Park</a:t>
            </a:r>
          </a:p>
          <a:p>
            <a:r>
              <a:rPr lang="en-US" sz="3200" dirty="0" smtClean="0"/>
              <a:t>Washington State</a:t>
            </a:r>
            <a:endParaRPr lang="en-US" sz="3200" dirty="0"/>
          </a:p>
        </p:txBody>
      </p:sp>
    </p:spTree>
    <p:extLst>
      <p:ext uri="{BB962C8B-B14F-4D97-AF65-F5344CB8AC3E}">
        <p14:creationId xmlns:p14="http://schemas.microsoft.com/office/powerpoint/2010/main" val="570352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(so far, so good)</a:t>
            </a:r>
          </a:p>
        </p:txBody>
      </p:sp>
    </p:spTree>
    <p:extLst>
      <p:ext uri="{BB962C8B-B14F-4D97-AF65-F5344CB8AC3E}">
        <p14:creationId xmlns:p14="http://schemas.microsoft.com/office/powerpoint/2010/main" val="809042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1994</Words>
  <Application>Microsoft Macintosh PowerPoint</Application>
  <PresentationFormat>Widescreen</PresentationFormat>
  <Paragraphs>301</Paragraphs>
  <Slides>44</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Avenir Book</vt:lpstr>
      <vt:lpstr>Calibri</vt:lpstr>
      <vt:lpstr>Calibri Light</vt:lpstr>
      <vt:lpstr>Helvetica Neue</vt:lpstr>
      <vt:lpstr>Helvetica Neue Light</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41</cp:revision>
  <dcterms:created xsi:type="dcterms:W3CDTF">2017-01-08T03:44:27Z</dcterms:created>
  <dcterms:modified xsi:type="dcterms:W3CDTF">2017-01-09T04:33:39Z</dcterms:modified>
</cp:coreProperties>
</file>